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14"/>
  </p:notesMasterIdLst>
  <p:sldIdLst>
    <p:sldId id="263" r:id="rId2"/>
    <p:sldId id="257" r:id="rId3"/>
    <p:sldId id="266" r:id="rId4"/>
    <p:sldId id="265" r:id="rId5"/>
    <p:sldId id="267" r:id="rId6"/>
    <p:sldId id="269" r:id="rId7"/>
    <p:sldId id="258" r:id="rId8"/>
    <p:sldId id="268" r:id="rId9"/>
    <p:sldId id="259" r:id="rId10"/>
    <p:sldId id="270" r:id="rId11"/>
    <p:sldId id="271" r:id="rId12"/>
    <p:sldId id="261"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2" d="100"/>
          <a:sy n="72" d="100"/>
        </p:scale>
        <p:origin x="-1096" y="-4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FC7BF85-A6B5-4817-9E14-517300F6B62C}" type="datetimeFigureOut">
              <a:rPr lang="en-GB" smtClean="0"/>
              <a:t>12/09/2020</a:t>
            </a:fld>
            <a:endParaRPr lang="en-GB"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2AF7BAB-5EE0-4DD3-A2C2-F67F642300AE}" type="slidenum">
              <a:rPr lang="en-GB" smtClean="0"/>
              <a:t>‹#›</a:t>
            </a:fld>
            <a:endParaRPr lang="en-GB" dirty="0"/>
          </a:p>
        </p:txBody>
      </p:sp>
    </p:spTree>
    <p:extLst>
      <p:ext uri="{BB962C8B-B14F-4D97-AF65-F5344CB8AC3E}">
        <p14:creationId xmlns:p14="http://schemas.microsoft.com/office/powerpoint/2010/main" val="36687740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Employers ought to compensate their employees on the basis</a:t>
            </a:r>
            <a:r>
              <a:rPr lang="en-GB" baseline="0" dirty="0" smtClean="0"/>
              <a:t> of their hard-work and commitment. For example, dedicated employees should be considered when it comes to promotions and be recognized in the organizations they work for besides their salaries being increased when need be.</a:t>
            </a:r>
            <a:endParaRPr lang="en-GB" dirty="0"/>
          </a:p>
        </p:txBody>
      </p:sp>
      <p:sp>
        <p:nvSpPr>
          <p:cNvPr id="4" name="Slide Number Placeholder 3"/>
          <p:cNvSpPr>
            <a:spLocks noGrp="1"/>
          </p:cNvSpPr>
          <p:nvPr>
            <p:ph type="sldNum" sz="quarter" idx="10"/>
          </p:nvPr>
        </p:nvSpPr>
        <p:spPr/>
        <p:txBody>
          <a:bodyPr/>
          <a:lstStyle/>
          <a:p>
            <a:fld id="{F2AF7BAB-5EE0-4DD3-A2C2-F67F642300AE}" type="slidenum">
              <a:rPr lang="en-GB" smtClean="0"/>
              <a:t>2</a:t>
            </a:fld>
            <a:endParaRPr lang="en-GB" dirty="0"/>
          </a:p>
        </p:txBody>
      </p:sp>
    </p:spTree>
    <p:extLst>
      <p:ext uri="{BB962C8B-B14F-4D97-AF65-F5344CB8AC3E}">
        <p14:creationId xmlns:p14="http://schemas.microsoft.com/office/powerpoint/2010/main" val="24108359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theory of equity calls for fairness in compensation of employees with regards to both the internal and external environment. Examples</a:t>
            </a:r>
            <a:r>
              <a:rPr lang="en-GB" baseline="0" dirty="0" smtClean="0"/>
              <a:t> of these i</a:t>
            </a:r>
            <a:r>
              <a:rPr lang="en-GB" dirty="0" smtClean="0"/>
              <a:t>nternal factors include giving employees the same job but assigning them different responsibilities. The internal environment could also mean employees working at different departments in the same company.</a:t>
            </a:r>
            <a:endParaRPr lang="en-GB" dirty="0"/>
          </a:p>
        </p:txBody>
      </p:sp>
      <p:sp>
        <p:nvSpPr>
          <p:cNvPr id="4" name="Slide Number Placeholder 3"/>
          <p:cNvSpPr>
            <a:spLocks noGrp="1"/>
          </p:cNvSpPr>
          <p:nvPr>
            <p:ph type="sldNum" sz="quarter" idx="10"/>
          </p:nvPr>
        </p:nvSpPr>
        <p:spPr/>
        <p:txBody>
          <a:bodyPr/>
          <a:lstStyle/>
          <a:p>
            <a:fld id="{F2AF7BAB-5EE0-4DD3-A2C2-F67F642300AE}" type="slidenum">
              <a:rPr lang="en-GB" smtClean="0"/>
              <a:t>3</a:t>
            </a:fld>
            <a:endParaRPr lang="en-GB" dirty="0"/>
          </a:p>
        </p:txBody>
      </p:sp>
    </p:spTree>
    <p:extLst>
      <p:ext uri="{BB962C8B-B14F-4D97-AF65-F5344CB8AC3E}">
        <p14:creationId xmlns:p14="http://schemas.microsoft.com/office/powerpoint/2010/main" val="39158242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An</a:t>
            </a:r>
            <a:r>
              <a:rPr lang="en-GB" baseline="0" dirty="0" smtClean="0"/>
              <a:t> actual inequality results in an employee not enjoying the benefits she/he receives in relation to the amount and type of work she/he does. In such a case, the level of an employee’s experience, knowledge and performance are ignored in the company’s compensation structure.</a:t>
            </a:r>
            <a:endParaRPr lang="en-GB" dirty="0"/>
          </a:p>
        </p:txBody>
      </p:sp>
      <p:sp>
        <p:nvSpPr>
          <p:cNvPr id="4" name="Slide Number Placeholder 3"/>
          <p:cNvSpPr>
            <a:spLocks noGrp="1"/>
          </p:cNvSpPr>
          <p:nvPr>
            <p:ph type="sldNum" sz="quarter" idx="10"/>
          </p:nvPr>
        </p:nvSpPr>
        <p:spPr/>
        <p:txBody>
          <a:bodyPr/>
          <a:lstStyle/>
          <a:p>
            <a:fld id="{F2AF7BAB-5EE0-4DD3-A2C2-F67F642300AE}" type="slidenum">
              <a:rPr lang="en-GB" smtClean="0"/>
              <a:t>4</a:t>
            </a:fld>
            <a:endParaRPr lang="en-GB" dirty="0"/>
          </a:p>
        </p:txBody>
      </p:sp>
    </p:spTree>
    <p:extLst>
      <p:ext uri="{BB962C8B-B14F-4D97-AF65-F5344CB8AC3E}">
        <p14:creationId xmlns:p14="http://schemas.microsoft.com/office/powerpoint/2010/main" val="22629002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When an actual inequity occurs, the compensation of an employee cannot be equally</a:t>
            </a:r>
            <a:r>
              <a:rPr lang="en-GB" baseline="0" dirty="0" smtClean="0"/>
              <a:t> compared to the compensation of employees working in similar working conditions or doing the same job in a different company as the company in question. An actual inequity also occurs when there is no medium and mean pay for employees who would otherwise be receiving the same amount of compensation</a:t>
            </a:r>
            <a:endParaRPr lang="en-GB" dirty="0"/>
          </a:p>
        </p:txBody>
      </p:sp>
      <p:sp>
        <p:nvSpPr>
          <p:cNvPr id="4" name="Slide Number Placeholder 3"/>
          <p:cNvSpPr>
            <a:spLocks noGrp="1"/>
          </p:cNvSpPr>
          <p:nvPr>
            <p:ph type="sldNum" sz="quarter" idx="10"/>
          </p:nvPr>
        </p:nvSpPr>
        <p:spPr/>
        <p:txBody>
          <a:bodyPr/>
          <a:lstStyle/>
          <a:p>
            <a:fld id="{F2AF7BAB-5EE0-4DD3-A2C2-F67F642300AE}" type="slidenum">
              <a:rPr lang="en-GB" smtClean="0"/>
              <a:t>5</a:t>
            </a:fld>
            <a:endParaRPr lang="en-GB" dirty="0"/>
          </a:p>
        </p:txBody>
      </p:sp>
    </p:spTree>
    <p:extLst>
      <p:ext uri="{BB962C8B-B14F-4D97-AF65-F5344CB8AC3E}">
        <p14:creationId xmlns:p14="http://schemas.microsoft.com/office/powerpoint/2010/main" val="15953041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When some</a:t>
            </a:r>
            <a:r>
              <a:rPr lang="en-GB" baseline="0" dirty="0" smtClean="0"/>
              <a:t> </a:t>
            </a:r>
            <a:r>
              <a:rPr lang="en-GB" dirty="0" smtClean="0"/>
              <a:t>employees fail to be</a:t>
            </a:r>
            <a:r>
              <a:rPr lang="en-GB" baseline="0" dirty="0" smtClean="0"/>
              <a:t> involved in decision making activities of an organization while others are, then a real inequity exists. When some employees are subjected to decisions that do not favour them like salary reduction in some departments of a company while there is no reduction in other departments, then an actual inequity is said to exist. Bringing in other people from other organizations to come and occupy managerial positions in one company yet there are individuals who can be promoted to those positions also account for actual compensation inequities.</a:t>
            </a:r>
            <a:endParaRPr lang="en-GB" dirty="0"/>
          </a:p>
        </p:txBody>
      </p:sp>
      <p:sp>
        <p:nvSpPr>
          <p:cNvPr id="4" name="Slide Number Placeholder 3"/>
          <p:cNvSpPr>
            <a:spLocks noGrp="1"/>
          </p:cNvSpPr>
          <p:nvPr>
            <p:ph type="sldNum" sz="quarter" idx="10"/>
          </p:nvPr>
        </p:nvSpPr>
        <p:spPr/>
        <p:txBody>
          <a:bodyPr/>
          <a:lstStyle/>
          <a:p>
            <a:fld id="{F2AF7BAB-5EE0-4DD3-A2C2-F67F642300AE}" type="slidenum">
              <a:rPr lang="en-GB" smtClean="0"/>
              <a:t>6</a:t>
            </a:fld>
            <a:endParaRPr lang="en-GB" dirty="0"/>
          </a:p>
        </p:txBody>
      </p:sp>
    </p:spTree>
    <p:extLst>
      <p:ext uri="{BB962C8B-B14F-4D97-AF65-F5344CB8AC3E}">
        <p14:creationId xmlns:p14="http://schemas.microsoft.com/office/powerpoint/2010/main" val="18700222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An</a:t>
            </a:r>
            <a:r>
              <a:rPr lang="en-GB" baseline="0" dirty="0" smtClean="0"/>
              <a:t> employee perceives that a compensation inequity exists when for example he/she works for extra hours and expects that in case a promotion opportunity comes up, he/she will be the first to be considered but the chance never comes through</a:t>
            </a:r>
            <a:endParaRPr lang="en-GB" dirty="0"/>
          </a:p>
        </p:txBody>
      </p:sp>
      <p:sp>
        <p:nvSpPr>
          <p:cNvPr id="4" name="Slide Number Placeholder 3"/>
          <p:cNvSpPr>
            <a:spLocks noGrp="1"/>
          </p:cNvSpPr>
          <p:nvPr>
            <p:ph type="sldNum" sz="quarter" idx="10"/>
          </p:nvPr>
        </p:nvSpPr>
        <p:spPr/>
        <p:txBody>
          <a:bodyPr/>
          <a:lstStyle/>
          <a:p>
            <a:fld id="{F2AF7BAB-5EE0-4DD3-A2C2-F67F642300AE}" type="slidenum">
              <a:rPr lang="en-GB" smtClean="0"/>
              <a:t>7</a:t>
            </a:fld>
            <a:endParaRPr lang="en-GB" dirty="0"/>
          </a:p>
        </p:txBody>
      </p:sp>
    </p:spTree>
    <p:extLst>
      <p:ext uri="{BB962C8B-B14F-4D97-AF65-F5344CB8AC3E}">
        <p14:creationId xmlns:p14="http://schemas.microsoft.com/office/powerpoint/2010/main" val="37971940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In relation to the external environment,</a:t>
            </a:r>
            <a:r>
              <a:rPr lang="en-GB" baseline="0" dirty="0" smtClean="0"/>
              <a:t> a perceived inequity exists when an employee of one company feels they are doing more than other employees of other similar companies yet those employees of other companies doing less than them are being better compensated compared to them who are doing a lot</a:t>
            </a:r>
            <a:endParaRPr lang="en-GB" dirty="0"/>
          </a:p>
        </p:txBody>
      </p:sp>
      <p:sp>
        <p:nvSpPr>
          <p:cNvPr id="4" name="Slide Number Placeholder 3"/>
          <p:cNvSpPr>
            <a:spLocks noGrp="1"/>
          </p:cNvSpPr>
          <p:nvPr>
            <p:ph type="sldNum" sz="quarter" idx="10"/>
          </p:nvPr>
        </p:nvSpPr>
        <p:spPr/>
        <p:txBody>
          <a:bodyPr/>
          <a:lstStyle/>
          <a:p>
            <a:fld id="{F2AF7BAB-5EE0-4DD3-A2C2-F67F642300AE}" type="slidenum">
              <a:rPr lang="en-GB" smtClean="0"/>
              <a:t>8</a:t>
            </a:fld>
            <a:endParaRPr lang="en-GB" dirty="0"/>
          </a:p>
        </p:txBody>
      </p:sp>
    </p:spTree>
    <p:extLst>
      <p:ext uri="{BB962C8B-B14F-4D97-AF65-F5344CB8AC3E}">
        <p14:creationId xmlns:p14="http://schemas.microsoft.com/office/powerpoint/2010/main" val="34181920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With this market knowledge, companies can create compensation packages that</a:t>
            </a:r>
            <a:r>
              <a:rPr lang="en-GB" baseline="0" dirty="0" smtClean="0"/>
              <a:t> have rates that are fair to the employees and are either the mean or median of the compensation of such industries based on comparable factors like the company size and gender</a:t>
            </a:r>
            <a:endParaRPr lang="en-GB" dirty="0" smtClean="0"/>
          </a:p>
          <a:p>
            <a:endParaRPr lang="en-GB" dirty="0"/>
          </a:p>
        </p:txBody>
      </p:sp>
      <p:sp>
        <p:nvSpPr>
          <p:cNvPr id="4" name="Slide Number Placeholder 3"/>
          <p:cNvSpPr>
            <a:spLocks noGrp="1"/>
          </p:cNvSpPr>
          <p:nvPr>
            <p:ph type="sldNum" sz="quarter" idx="10"/>
          </p:nvPr>
        </p:nvSpPr>
        <p:spPr/>
        <p:txBody>
          <a:bodyPr/>
          <a:lstStyle/>
          <a:p>
            <a:fld id="{F2AF7BAB-5EE0-4DD3-A2C2-F67F642300AE}" type="slidenum">
              <a:rPr lang="en-GB" smtClean="0"/>
              <a:t>9</a:t>
            </a:fld>
            <a:endParaRPr lang="en-GB" dirty="0"/>
          </a:p>
        </p:txBody>
      </p:sp>
    </p:spTree>
    <p:extLst>
      <p:ext uri="{BB962C8B-B14F-4D97-AF65-F5344CB8AC3E}">
        <p14:creationId xmlns:p14="http://schemas.microsoft.com/office/powerpoint/2010/main" val="11625536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Companies should avoid any</a:t>
            </a:r>
            <a:r>
              <a:rPr lang="en-GB" baseline="0" dirty="0" smtClean="0"/>
              <a:t> activities that could create perceptions of favouritism of some employees by adhering to the company policies and handling all employee issues with fairness. Companies should borrow from Adam’s equity theory which posits that individuals judge the fairness of their treatments based on how other individuals in their position are handled</a:t>
            </a:r>
            <a:endParaRPr lang="en-GB" dirty="0"/>
          </a:p>
        </p:txBody>
      </p:sp>
      <p:sp>
        <p:nvSpPr>
          <p:cNvPr id="4" name="Slide Number Placeholder 3"/>
          <p:cNvSpPr>
            <a:spLocks noGrp="1"/>
          </p:cNvSpPr>
          <p:nvPr>
            <p:ph type="sldNum" sz="quarter" idx="10"/>
          </p:nvPr>
        </p:nvSpPr>
        <p:spPr/>
        <p:txBody>
          <a:bodyPr/>
          <a:lstStyle/>
          <a:p>
            <a:fld id="{F2AF7BAB-5EE0-4DD3-A2C2-F67F642300AE}" type="slidenum">
              <a:rPr lang="en-GB" smtClean="0"/>
              <a:t>10</a:t>
            </a:fld>
            <a:endParaRPr lang="en-GB" dirty="0"/>
          </a:p>
        </p:txBody>
      </p:sp>
    </p:spTree>
    <p:extLst>
      <p:ext uri="{BB962C8B-B14F-4D97-AF65-F5344CB8AC3E}">
        <p14:creationId xmlns:p14="http://schemas.microsoft.com/office/powerpoint/2010/main" val="17621612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Promoting</a:t>
            </a:r>
            <a:r>
              <a:rPr lang="en-GB" baseline="0" dirty="0" smtClean="0"/>
              <a:t> employees from within an organization is further advantageous to the company besides being advantageous to employees. Such employees have a good and deep understanding of how the company operates and thus it shall be easier to adhere to the company’s compensation structure when compensating them.</a:t>
            </a:r>
            <a:endParaRPr lang="en-GB" dirty="0"/>
          </a:p>
        </p:txBody>
      </p:sp>
      <p:sp>
        <p:nvSpPr>
          <p:cNvPr id="4" name="Slide Number Placeholder 3"/>
          <p:cNvSpPr>
            <a:spLocks noGrp="1"/>
          </p:cNvSpPr>
          <p:nvPr>
            <p:ph type="sldNum" sz="quarter" idx="10"/>
          </p:nvPr>
        </p:nvSpPr>
        <p:spPr/>
        <p:txBody>
          <a:bodyPr/>
          <a:lstStyle/>
          <a:p>
            <a:fld id="{F2AF7BAB-5EE0-4DD3-A2C2-F67F642300AE}" type="slidenum">
              <a:rPr lang="en-GB" smtClean="0"/>
              <a:t>11</a:t>
            </a:fld>
            <a:endParaRPr lang="en-GB" dirty="0"/>
          </a:p>
        </p:txBody>
      </p:sp>
    </p:spTree>
    <p:extLst>
      <p:ext uri="{BB962C8B-B14F-4D97-AF65-F5344CB8AC3E}">
        <p14:creationId xmlns:p14="http://schemas.microsoft.com/office/powerpoint/2010/main" val="107318370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9A40FC7C-53A1-43BF-9A9B-266465CE700D}" type="datetimeFigureOut">
              <a:rPr lang="en-GB" smtClean="0"/>
              <a:t>12/09/2020</a:t>
            </a:fld>
            <a:endParaRPr lang="en-GB" dirty="0"/>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GB" dirty="0"/>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0493B456-F5EC-443F-AC9C-749C5FCCD2B1}" type="slidenum">
              <a:rPr lang="en-GB" smtClean="0"/>
              <a:t>‹#›</a:t>
            </a:fld>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A40FC7C-53A1-43BF-9A9B-266465CE700D}" type="datetimeFigureOut">
              <a:rPr lang="en-GB" smtClean="0"/>
              <a:t>12/09/2020</a:t>
            </a:fld>
            <a:endParaRPr lang="en-GB" dirty="0"/>
          </a:p>
        </p:txBody>
      </p:sp>
      <p:sp>
        <p:nvSpPr>
          <p:cNvPr id="5" name="Footer Placeholder 4"/>
          <p:cNvSpPr>
            <a:spLocks noGrp="1"/>
          </p:cNvSpPr>
          <p:nvPr>
            <p:ph type="ftr" sz="quarter" idx="11"/>
          </p:nvPr>
        </p:nvSpPr>
        <p:spPr/>
        <p:txBody>
          <a:bodyPr/>
          <a:lstStyle>
            <a:extLst/>
          </a:lstStyle>
          <a:p>
            <a:endParaRPr lang="en-GB" dirty="0"/>
          </a:p>
        </p:txBody>
      </p:sp>
      <p:sp>
        <p:nvSpPr>
          <p:cNvPr id="6" name="Slide Number Placeholder 5"/>
          <p:cNvSpPr>
            <a:spLocks noGrp="1"/>
          </p:cNvSpPr>
          <p:nvPr>
            <p:ph type="sldNum" sz="quarter" idx="12"/>
          </p:nvPr>
        </p:nvSpPr>
        <p:spPr/>
        <p:txBody>
          <a:bodyPr/>
          <a:lstStyle>
            <a:extLst/>
          </a:lstStyle>
          <a:p>
            <a:fld id="{0493B456-F5EC-443F-AC9C-749C5FCCD2B1}" type="slidenum">
              <a:rPr lang="en-GB" smtClean="0"/>
              <a:t>‹#›</a:t>
            </a:fld>
            <a:endParaRPr lang="en-GB" dirty="0"/>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9A40FC7C-53A1-43BF-9A9B-266465CE700D}" type="datetimeFigureOut">
              <a:rPr lang="en-GB" smtClean="0"/>
              <a:t>12/09/2020</a:t>
            </a:fld>
            <a:endParaRPr lang="en-GB" dirty="0"/>
          </a:p>
        </p:txBody>
      </p:sp>
      <p:sp>
        <p:nvSpPr>
          <p:cNvPr id="5" name="Footer Placeholder 4"/>
          <p:cNvSpPr>
            <a:spLocks noGrp="1"/>
          </p:cNvSpPr>
          <p:nvPr>
            <p:ph type="ftr" sz="quarter" idx="11"/>
          </p:nvPr>
        </p:nvSpPr>
        <p:spPr/>
        <p:txBody>
          <a:bodyPr/>
          <a:lstStyle>
            <a:extLst/>
          </a:lstStyle>
          <a:p>
            <a:endParaRPr lang="en-GB" dirty="0"/>
          </a:p>
        </p:txBody>
      </p:sp>
      <p:sp>
        <p:nvSpPr>
          <p:cNvPr id="6" name="Slide Number Placeholder 5"/>
          <p:cNvSpPr>
            <a:spLocks noGrp="1"/>
          </p:cNvSpPr>
          <p:nvPr>
            <p:ph type="sldNum" sz="quarter" idx="12"/>
          </p:nvPr>
        </p:nvSpPr>
        <p:spPr/>
        <p:txBody>
          <a:bodyPr/>
          <a:lstStyle>
            <a:extLst/>
          </a:lstStyle>
          <a:p>
            <a:fld id="{0493B456-F5EC-443F-AC9C-749C5FCCD2B1}" type="slidenum">
              <a:rPr lang="en-GB" smtClean="0"/>
              <a:t>‹#›</a:t>
            </a:fld>
            <a:endParaRPr lang="en-GB" dirty="0"/>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9A40FC7C-53A1-43BF-9A9B-266465CE700D}" type="datetimeFigureOut">
              <a:rPr lang="en-GB" smtClean="0"/>
              <a:t>12/09/2020</a:t>
            </a:fld>
            <a:endParaRPr lang="en-GB" dirty="0"/>
          </a:p>
        </p:txBody>
      </p:sp>
      <p:sp>
        <p:nvSpPr>
          <p:cNvPr id="6" name="Footer Placeholder 5"/>
          <p:cNvSpPr>
            <a:spLocks noGrp="1"/>
          </p:cNvSpPr>
          <p:nvPr>
            <p:ph type="ftr" sz="quarter" idx="11"/>
          </p:nvPr>
        </p:nvSpPr>
        <p:spPr/>
        <p:txBody>
          <a:bodyPr/>
          <a:lstStyle>
            <a:extLst/>
          </a:lstStyle>
          <a:p>
            <a:endParaRPr lang="en-GB" dirty="0"/>
          </a:p>
        </p:txBody>
      </p:sp>
      <p:sp>
        <p:nvSpPr>
          <p:cNvPr id="7" name="Slide Number Placeholder 6"/>
          <p:cNvSpPr>
            <a:spLocks noGrp="1"/>
          </p:cNvSpPr>
          <p:nvPr>
            <p:ph type="sldNum" sz="quarter" idx="12"/>
          </p:nvPr>
        </p:nvSpPr>
        <p:spPr/>
        <p:txBody>
          <a:bodyPr/>
          <a:lstStyle>
            <a:extLst/>
          </a:lstStyle>
          <a:p>
            <a:fld id="{0493B456-F5EC-443F-AC9C-749C5FCCD2B1}" type="slidenum">
              <a:rPr lang="en-GB" smtClean="0"/>
              <a:t>‹#›</a:t>
            </a:fld>
            <a:endParaRPr lang="en-GB" dirty="0"/>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9A40FC7C-53A1-43BF-9A9B-266465CE700D}" type="datetimeFigureOut">
              <a:rPr lang="en-GB" smtClean="0"/>
              <a:t>12/09/2020</a:t>
            </a:fld>
            <a:endParaRPr lang="en-GB" dirty="0"/>
          </a:p>
        </p:txBody>
      </p:sp>
      <p:sp>
        <p:nvSpPr>
          <p:cNvPr id="8" name="Footer Placeholder 7"/>
          <p:cNvSpPr>
            <a:spLocks noGrp="1"/>
          </p:cNvSpPr>
          <p:nvPr>
            <p:ph type="ftr" sz="quarter" idx="11"/>
          </p:nvPr>
        </p:nvSpPr>
        <p:spPr/>
        <p:txBody>
          <a:bodyPr/>
          <a:lstStyle>
            <a:extLst/>
          </a:lstStyle>
          <a:p>
            <a:endParaRPr lang="en-GB" dirty="0"/>
          </a:p>
        </p:txBody>
      </p:sp>
      <p:sp>
        <p:nvSpPr>
          <p:cNvPr id="9" name="Slide Number Placeholder 8"/>
          <p:cNvSpPr>
            <a:spLocks noGrp="1"/>
          </p:cNvSpPr>
          <p:nvPr>
            <p:ph type="sldNum" sz="quarter" idx="12"/>
          </p:nvPr>
        </p:nvSpPr>
        <p:spPr/>
        <p:txBody>
          <a:bodyPr/>
          <a:lstStyle>
            <a:extLst/>
          </a:lstStyle>
          <a:p>
            <a:fld id="{0493B456-F5EC-443F-AC9C-749C5FCCD2B1}" type="slidenum">
              <a:rPr lang="en-GB" smtClean="0"/>
              <a:t>‹#›</a:t>
            </a:fld>
            <a:endParaRPr lang="en-GB" dirty="0"/>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9A40FC7C-53A1-43BF-9A9B-266465CE700D}" type="datetimeFigureOut">
              <a:rPr lang="en-GB" smtClean="0"/>
              <a:t>12/09/2020</a:t>
            </a:fld>
            <a:endParaRPr lang="en-GB" dirty="0"/>
          </a:p>
        </p:txBody>
      </p:sp>
      <p:sp>
        <p:nvSpPr>
          <p:cNvPr id="4" name="Footer Placeholder 3"/>
          <p:cNvSpPr>
            <a:spLocks noGrp="1"/>
          </p:cNvSpPr>
          <p:nvPr>
            <p:ph type="ftr" sz="quarter" idx="11"/>
          </p:nvPr>
        </p:nvSpPr>
        <p:spPr/>
        <p:txBody>
          <a:bodyPr/>
          <a:lstStyle>
            <a:extLst/>
          </a:lstStyle>
          <a:p>
            <a:endParaRPr lang="en-GB" dirty="0"/>
          </a:p>
        </p:txBody>
      </p:sp>
      <p:sp>
        <p:nvSpPr>
          <p:cNvPr id="5" name="Slide Number Placeholder 4"/>
          <p:cNvSpPr>
            <a:spLocks noGrp="1"/>
          </p:cNvSpPr>
          <p:nvPr>
            <p:ph type="sldNum" sz="quarter" idx="12"/>
          </p:nvPr>
        </p:nvSpPr>
        <p:spPr/>
        <p:txBody>
          <a:bodyPr/>
          <a:lstStyle>
            <a:extLst/>
          </a:lstStyle>
          <a:p>
            <a:fld id="{0493B456-F5EC-443F-AC9C-749C5FCCD2B1}" type="slidenum">
              <a:rPr lang="en-GB" smtClean="0"/>
              <a:t>‹#›</a:t>
            </a:fld>
            <a:endParaRPr lang="en-GB" dirty="0"/>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9A40FC7C-53A1-43BF-9A9B-266465CE700D}" type="datetimeFigureOut">
              <a:rPr lang="en-GB" smtClean="0"/>
              <a:t>12/09/2020</a:t>
            </a:fld>
            <a:endParaRPr lang="en-GB" dirty="0"/>
          </a:p>
        </p:txBody>
      </p:sp>
      <p:sp>
        <p:nvSpPr>
          <p:cNvPr id="3" name="Footer Placeholder 2"/>
          <p:cNvSpPr>
            <a:spLocks noGrp="1"/>
          </p:cNvSpPr>
          <p:nvPr>
            <p:ph type="ftr" sz="quarter" idx="11"/>
          </p:nvPr>
        </p:nvSpPr>
        <p:spPr/>
        <p:txBody>
          <a:bodyPr/>
          <a:lstStyle>
            <a:extLst/>
          </a:lstStyle>
          <a:p>
            <a:endParaRPr lang="en-GB" dirty="0"/>
          </a:p>
        </p:txBody>
      </p:sp>
      <p:sp>
        <p:nvSpPr>
          <p:cNvPr id="4" name="Slide Number Placeholder 3"/>
          <p:cNvSpPr>
            <a:spLocks noGrp="1"/>
          </p:cNvSpPr>
          <p:nvPr>
            <p:ph type="sldNum" sz="quarter" idx="12"/>
          </p:nvPr>
        </p:nvSpPr>
        <p:spPr/>
        <p:txBody>
          <a:bodyPr/>
          <a:lstStyle>
            <a:extLst/>
          </a:lstStyle>
          <a:p>
            <a:fld id="{0493B456-F5EC-443F-AC9C-749C5FCCD2B1}" type="slidenum">
              <a:rPr lang="en-GB" smtClean="0"/>
              <a:t>‹#›</a:t>
            </a:fld>
            <a:endParaRPr lang="en-GB"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9A40FC7C-53A1-43BF-9A9B-266465CE700D}" type="datetimeFigureOut">
              <a:rPr lang="en-GB" smtClean="0"/>
              <a:t>12/09/2020</a:t>
            </a:fld>
            <a:endParaRPr lang="en-GB" dirty="0"/>
          </a:p>
        </p:txBody>
      </p:sp>
      <p:sp>
        <p:nvSpPr>
          <p:cNvPr id="6" name="Footer Placeholder 5"/>
          <p:cNvSpPr>
            <a:spLocks noGrp="1"/>
          </p:cNvSpPr>
          <p:nvPr>
            <p:ph type="ftr" sz="quarter" idx="11"/>
          </p:nvPr>
        </p:nvSpPr>
        <p:spPr/>
        <p:txBody>
          <a:bodyPr/>
          <a:lstStyle>
            <a:extLst/>
          </a:lstStyle>
          <a:p>
            <a:endParaRPr lang="en-GB" dirty="0"/>
          </a:p>
        </p:txBody>
      </p:sp>
      <p:sp>
        <p:nvSpPr>
          <p:cNvPr id="7" name="Slide Number Placeholder 6"/>
          <p:cNvSpPr>
            <a:spLocks noGrp="1"/>
          </p:cNvSpPr>
          <p:nvPr>
            <p:ph type="sldNum" sz="quarter" idx="12"/>
          </p:nvPr>
        </p:nvSpPr>
        <p:spPr/>
        <p:txBody>
          <a:bodyPr/>
          <a:lstStyle>
            <a:extLst/>
          </a:lstStyle>
          <a:p>
            <a:fld id="{0493B456-F5EC-443F-AC9C-749C5FCCD2B1}" type="slidenum">
              <a:rPr lang="en-GB" smtClean="0"/>
              <a:t>‹#›</a:t>
            </a:fld>
            <a:endParaRPr lang="en-GB"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dirty="0"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9A40FC7C-53A1-43BF-9A9B-266465CE700D}" type="datetimeFigureOut">
              <a:rPr lang="en-GB" smtClean="0"/>
              <a:t>12/09/2020</a:t>
            </a:fld>
            <a:endParaRPr lang="en-GB" dirty="0"/>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GB" dirty="0"/>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0493B456-F5EC-443F-AC9C-749C5FCCD2B1}" type="slidenum">
              <a:rPr lang="en-GB" smtClean="0"/>
              <a:t>‹#›</a:t>
            </a:fld>
            <a:endParaRPr lang="en-GB"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A40FC7C-53A1-43BF-9A9B-266465CE700D}" type="datetimeFigureOut">
              <a:rPr lang="en-GB" smtClean="0"/>
              <a:t>12/09/2020</a:t>
            </a:fld>
            <a:endParaRPr lang="en-GB" dirty="0"/>
          </a:p>
        </p:txBody>
      </p:sp>
      <p:sp>
        <p:nvSpPr>
          <p:cNvPr id="5" name="Footer Placeholder 4"/>
          <p:cNvSpPr>
            <a:spLocks noGrp="1"/>
          </p:cNvSpPr>
          <p:nvPr>
            <p:ph type="ftr" sz="quarter" idx="11"/>
          </p:nvPr>
        </p:nvSpPr>
        <p:spPr/>
        <p:txBody>
          <a:bodyPr/>
          <a:lstStyle>
            <a:extLst/>
          </a:lstStyle>
          <a:p>
            <a:endParaRPr lang="en-GB" dirty="0"/>
          </a:p>
        </p:txBody>
      </p:sp>
      <p:sp>
        <p:nvSpPr>
          <p:cNvPr id="6" name="Slide Number Placeholder 5"/>
          <p:cNvSpPr>
            <a:spLocks noGrp="1"/>
          </p:cNvSpPr>
          <p:nvPr>
            <p:ph type="sldNum" sz="quarter" idx="12"/>
          </p:nvPr>
        </p:nvSpPr>
        <p:spPr/>
        <p:txBody>
          <a:bodyPr/>
          <a:lstStyle>
            <a:extLst/>
          </a:lstStyle>
          <a:p>
            <a:fld id="{0493B456-F5EC-443F-AC9C-749C5FCCD2B1}" type="slidenum">
              <a:rPr lang="en-GB" smtClean="0"/>
              <a:t>‹#›</a:t>
            </a:fld>
            <a:endParaRPr lang="en-GB"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A40FC7C-53A1-43BF-9A9B-266465CE700D}" type="datetimeFigureOut">
              <a:rPr lang="en-GB" smtClean="0"/>
              <a:t>12/09/2020</a:t>
            </a:fld>
            <a:endParaRPr lang="en-GB" dirty="0"/>
          </a:p>
        </p:txBody>
      </p:sp>
      <p:sp>
        <p:nvSpPr>
          <p:cNvPr id="5" name="Footer Placeholder 4"/>
          <p:cNvSpPr>
            <a:spLocks noGrp="1"/>
          </p:cNvSpPr>
          <p:nvPr>
            <p:ph type="ftr" sz="quarter" idx="11"/>
          </p:nvPr>
        </p:nvSpPr>
        <p:spPr/>
        <p:txBody>
          <a:bodyPr/>
          <a:lstStyle>
            <a:extLst/>
          </a:lstStyle>
          <a:p>
            <a:endParaRPr lang="en-GB" dirty="0"/>
          </a:p>
        </p:txBody>
      </p:sp>
      <p:sp>
        <p:nvSpPr>
          <p:cNvPr id="6" name="Slide Number Placeholder 5"/>
          <p:cNvSpPr>
            <a:spLocks noGrp="1"/>
          </p:cNvSpPr>
          <p:nvPr>
            <p:ph type="sldNum" sz="quarter" idx="12"/>
          </p:nvPr>
        </p:nvSpPr>
        <p:spPr/>
        <p:txBody>
          <a:bodyPr/>
          <a:lstStyle>
            <a:extLst/>
          </a:lstStyle>
          <a:p>
            <a:fld id="{0493B456-F5EC-443F-AC9C-749C5FCCD2B1}" type="slidenum">
              <a:rPr lang="en-GB" smtClean="0"/>
              <a:t>‹#›</a:t>
            </a:fld>
            <a:endParaRPr lang="en-GB"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9A40FC7C-53A1-43BF-9A9B-266465CE700D}" type="datetimeFigureOut">
              <a:rPr lang="en-GB" smtClean="0"/>
              <a:t>12/09/2020</a:t>
            </a:fld>
            <a:endParaRPr lang="en-GB" dirty="0"/>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GB" dirty="0"/>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0493B456-F5EC-443F-AC9C-749C5FCCD2B1}" type="slidenum">
              <a:rPr lang="en-GB" smtClean="0"/>
              <a:t>‹#›</a:t>
            </a:fld>
            <a:endParaRPr lang="en-GB" dirty="0"/>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algn="ctr"/>
            <a:r>
              <a:rPr lang="en-US" dirty="0" smtClean="0"/>
              <a:t>Equity Compensation Issues</a:t>
            </a:r>
            <a:endParaRPr lang="en-GB" dirty="0"/>
          </a:p>
        </p:txBody>
      </p:sp>
      <p:sp>
        <p:nvSpPr>
          <p:cNvPr id="3" name="Subtitle 2"/>
          <p:cNvSpPr>
            <a:spLocks noGrp="1"/>
          </p:cNvSpPr>
          <p:nvPr>
            <p:ph type="subTitle" idx="1"/>
          </p:nvPr>
        </p:nvSpPr>
        <p:spPr/>
        <p:txBody>
          <a:bodyPr>
            <a:normAutofit fontScale="70000" lnSpcReduction="20000"/>
          </a:bodyPr>
          <a:lstStyle/>
          <a:p>
            <a:pPr algn="ctr"/>
            <a:r>
              <a:rPr lang="en-GB" dirty="0" smtClean="0">
                <a:solidFill>
                  <a:schemeClr val="tx1"/>
                </a:solidFill>
              </a:rPr>
              <a:t>Name</a:t>
            </a:r>
          </a:p>
          <a:p>
            <a:pPr algn="ctr"/>
            <a:r>
              <a:rPr lang="en-GB" dirty="0" smtClean="0">
                <a:solidFill>
                  <a:schemeClr val="tx1"/>
                </a:solidFill>
              </a:rPr>
              <a:t>Institution</a:t>
            </a:r>
          </a:p>
          <a:p>
            <a:pPr algn="ctr"/>
            <a:r>
              <a:rPr lang="en-GB" dirty="0" smtClean="0">
                <a:solidFill>
                  <a:schemeClr val="tx1"/>
                </a:solidFill>
              </a:rPr>
              <a:t>Professor</a:t>
            </a:r>
          </a:p>
          <a:p>
            <a:pPr algn="ctr"/>
            <a:r>
              <a:rPr lang="en-GB" dirty="0" smtClean="0">
                <a:solidFill>
                  <a:schemeClr val="tx1"/>
                </a:solidFill>
              </a:rPr>
              <a:t>Date</a:t>
            </a:r>
          </a:p>
          <a:p>
            <a:endParaRPr lang="en-GB" dirty="0"/>
          </a:p>
        </p:txBody>
      </p:sp>
    </p:spTree>
    <p:extLst>
      <p:ext uri="{BB962C8B-B14F-4D97-AF65-F5344CB8AC3E}">
        <p14:creationId xmlns:p14="http://schemas.microsoft.com/office/powerpoint/2010/main" val="19911502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Font typeface="Arial" pitchFamily="34" charset="0"/>
              <a:buChar char="•"/>
            </a:pPr>
            <a:r>
              <a:rPr lang="en-GB" dirty="0" smtClean="0"/>
              <a:t>A compensation inequity could arise from different factors</a:t>
            </a:r>
          </a:p>
          <a:p>
            <a:pPr>
              <a:buFont typeface="Arial" pitchFamily="34" charset="0"/>
              <a:buChar char="•"/>
            </a:pPr>
            <a:r>
              <a:rPr lang="en-GB" dirty="0" smtClean="0"/>
              <a:t>Inequities arise from realities that employees put a lot of effort in their jobs and in result they are minimally compensated</a:t>
            </a:r>
          </a:p>
          <a:p>
            <a:pPr>
              <a:buFont typeface="Arial" pitchFamily="34" charset="0"/>
              <a:buChar char="•"/>
            </a:pPr>
            <a:r>
              <a:rPr lang="en-GB" dirty="0" smtClean="0"/>
              <a:t>Compensation equity thus requires employers to balance between the employees’ inputs and their outputs</a:t>
            </a:r>
          </a:p>
          <a:p>
            <a:pPr>
              <a:buFont typeface="Arial" pitchFamily="34" charset="0"/>
              <a:buChar char="•"/>
            </a:pPr>
            <a:endParaRPr lang="en-GB" dirty="0"/>
          </a:p>
          <a:p>
            <a:endParaRPr lang="en-GB" dirty="0"/>
          </a:p>
          <a:p>
            <a:endParaRPr lang="en-GB" dirty="0"/>
          </a:p>
          <a:p>
            <a:pPr>
              <a:buFont typeface="Arial" pitchFamily="34" charset="0"/>
              <a:buChar char="•"/>
            </a:pPr>
            <a:endParaRPr lang="en-GB" dirty="0" smtClean="0"/>
          </a:p>
        </p:txBody>
      </p:sp>
      <p:sp>
        <p:nvSpPr>
          <p:cNvPr id="2" name="Title 1"/>
          <p:cNvSpPr>
            <a:spLocks noGrp="1"/>
          </p:cNvSpPr>
          <p:nvPr>
            <p:ph type="title"/>
          </p:nvPr>
        </p:nvSpPr>
        <p:spPr/>
        <p:txBody>
          <a:bodyPr>
            <a:normAutofit fontScale="90000"/>
          </a:bodyPr>
          <a:lstStyle/>
          <a:p>
            <a:pPr algn="ctr"/>
            <a:r>
              <a:rPr lang="en-GB" dirty="0" smtClean="0"/>
              <a:t>understanding Inequity in Compensation</a:t>
            </a:r>
            <a:endParaRPr lang="en-GB" dirty="0"/>
          </a:p>
        </p:txBody>
      </p:sp>
    </p:spTree>
    <p:extLst>
      <p:ext uri="{BB962C8B-B14F-4D97-AF65-F5344CB8AC3E}">
        <p14:creationId xmlns:p14="http://schemas.microsoft.com/office/powerpoint/2010/main" val="10716012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dirty="0" smtClean="0"/>
              <a:t>Adam’s Equity theory is a must-understand for both employees and their employers</a:t>
            </a:r>
          </a:p>
          <a:p>
            <a:r>
              <a:rPr lang="en-GB" dirty="0" smtClean="0"/>
              <a:t>According to the theory, there must be a balance between employees input and outputs</a:t>
            </a:r>
          </a:p>
          <a:p>
            <a:r>
              <a:rPr lang="en-GB" dirty="0" smtClean="0"/>
              <a:t>When such a balance exists, then equity exists</a:t>
            </a:r>
          </a:p>
          <a:p>
            <a:r>
              <a:rPr lang="en-GB" dirty="0" smtClean="0"/>
              <a:t>Employee compensation must also be done fairly without bias and discrimination</a:t>
            </a:r>
            <a:endParaRPr lang="en-GB" dirty="0"/>
          </a:p>
        </p:txBody>
      </p:sp>
      <p:sp>
        <p:nvSpPr>
          <p:cNvPr id="3" name="Title 2"/>
          <p:cNvSpPr>
            <a:spLocks noGrp="1"/>
          </p:cNvSpPr>
          <p:nvPr>
            <p:ph type="title"/>
          </p:nvPr>
        </p:nvSpPr>
        <p:spPr/>
        <p:txBody>
          <a:bodyPr/>
          <a:lstStyle/>
          <a:p>
            <a:pPr algn="ctr"/>
            <a:r>
              <a:rPr lang="en-GB" dirty="0" smtClean="0"/>
              <a:t>The Inequity Theory</a:t>
            </a:r>
            <a:endParaRPr lang="en-GB" dirty="0"/>
          </a:p>
        </p:txBody>
      </p:sp>
    </p:spTree>
    <p:extLst>
      <p:ext uri="{BB962C8B-B14F-4D97-AF65-F5344CB8AC3E}">
        <p14:creationId xmlns:p14="http://schemas.microsoft.com/office/powerpoint/2010/main" val="39467683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dirty="0" smtClean="0"/>
              <a:t>An actual inequity in compensation occurs when employees’ compensation is unfair in reality</a:t>
            </a:r>
          </a:p>
          <a:p>
            <a:r>
              <a:rPr lang="en-GB" dirty="0" smtClean="0"/>
              <a:t>In this compensation, there is no fair pay and the pay is not in line with the work conditions</a:t>
            </a:r>
          </a:p>
          <a:p>
            <a:r>
              <a:rPr lang="en-GB" dirty="0" smtClean="0"/>
              <a:t>An actual inequality often occurs when a company does not do a job evaluation for its employees rather compensates them in an unbalanced way</a:t>
            </a:r>
            <a:endParaRPr lang="en-GB" dirty="0"/>
          </a:p>
        </p:txBody>
      </p:sp>
      <p:sp>
        <p:nvSpPr>
          <p:cNvPr id="3" name="Title 2"/>
          <p:cNvSpPr>
            <a:spLocks noGrp="1"/>
          </p:cNvSpPr>
          <p:nvPr>
            <p:ph type="title"/>
          </p:nvPr>
        </p:nvSpPr>
        <p:spPr/>
        <p:txBody>
          <a:bodyPr>
            <a:normAutofit fontScale="90000"/>
          </a:bodyPr>
          <a:lstStyle/>
          <a:p>
            <a:r>
              <a:rPr lang="en-GB" dirty="0"/>
              <a:t>Actual Inequity in Compensation</a:t>
            </a:r>
          </a:p>
        </p:txBody>
      </p:sp>
    </p:spTree>
    <p:extLst>
      <p:ext uri="{BB962C8B-B14F-4D97-AF65-F5344CB8AC3E}">
        <p14:creationId xmlns:p14="http://schemas.microsoft.com/office/powerpoint/2010/main" val="5817794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GB" dirty="0" smtClean="0"/>
              <a:t>An actual inequity in compensation can also occur in relation to the external environment</a:t>
            </a:r>
          </a:p>
          <a:p>
            <a:r>
              <a:rPr lang="en-GB" dirty="0" smtClean="0"/>
              <a:t>An actual inequity occurs when an employee working in one organization is compensated less than do other employees working in similar organizations</a:t>
            </a:r>
          </a:p>
          <a:p>
            <a:r>
              <a:rPr lang="en-GB" dirty="0" smtClean="0"/>
              <a:t>An actual inequity also occurs when an organization does not compare its wage structure with that of union members, job similarity, gender,  size of company and certifications (Read et al., 2018)</a:t>
            </a:r>
            <a:endParaRPr lang="en-GB" dirty="0"/>
          </a:p>
        </p:txBody>
      </p:sp>
      <p:sp>
        <p:nvSpPr>
          <p:cNvPr id="3" name="Title 2"/>
          <p:cNvSpPr>
            <a:spLocks noGrp="1"/>
          </p:cNvSpPr>
          <p:nvPr>
            <p:ph type="title"/>
          </p:nvPr>
        </p:nvSpPr>
        <p:spPr/>
        <p:txBody>
          <a:bodyPr>
            <a:normAutofit fontScale="90000"/>
          </a:bodyPr>
          <a:lstStyle/>
          <a:p>
            <a:pPr algn="ctr"/>
            <a:r>
              <a:rPr lang="en-GB" dirty="0"/>
              <a:t>Actual Inequity in Compensation</a:t>
            </a:r>
          </a:p>
        </p:txBody>
      </p:sp>
    </p:spTree>
    <p:extLst>
      <p:ext uri="{BB962C8B-B14F-4D97-AF65-F5344CB8AC3E}">
        <p14:creationId xmlns:p14="http://schemas.microsoft.com/office/powerpoint/2010/main" val="14095650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dirty="0" smtClean="0"/>
              <a:t>An actual inequity is also said to exist when employees are accorded an unfair treatment relative to other employees of the same organization</a:t>
            </a:r>
          </a:p>
          <a:p>
            <a:r>
              <a:rPr lang="en-GB" dirty="0" smtClean="0"/>
              <a:t>Poor career development opportunities and unfair decision making are some examples of actual inequity</a:t>
            </a:r>
          </a:p>
          <a:p>
            <a:r>
              <a:rPr lang="en-GB" dirty="0" smtClean="0"/>
              <a:t>Internal and external discrepancies in pay also account for actual inequity</a:t>
            </a:r>
            <a:endParaRPr lang="en-GB" dirty="0"/>
          </a:p>
        </p:txBody>
      </p:sp>
      <p:sp>
        <p:nvSpPr>
          <p:cNvPr id="3" name="Title 2"/>
          <p:cNvSpPr>
            <a:spLocks noGrp="1"/>
          </p:cNvSpPr>
          <p:nvPr>
            <p:ph type="title"/>
          </p:nvPr>
        </p:nvSpPr>
        <p:spPr/>
        <p:txBody>
          <a:bodyPr>
            <a:normAutofit fontScale="90000"/>
          </a:bodyPr>
          <a:lstStyle/>
          <a:p>
            <a:pPr algn="ctr"/>
            <a:r>
              <a:rPr lang="en-GB" dirty="0"/>
              <a:t>Actual Inequity in Compensation</a:t>
            </a:r>
          </a:p>
        </p:txBody>
      </p:sp>
    </p:spTree>
    <p:extLst>
      <p:ext uri="{BB962C8B-B14F-4D97-AF65-F5344CB8AC3E}">
        <p14:creationId xmlns:p14="http://schemas.microsoft.com/office/powerpoint/2010/main" val="30521092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Font typeface="Arial" pitchFamily="34" charset="0"/>
              <a:buChar char="•"/>
            </a:pPr>
            <a:r>
              <a:rPr lang="en-GB" dirty="0" smtClean="0"/>
              <a:t>According to Feldman et al (2018) perceived inequity often results from comparisons</a:t>
            </a:r>
          </a:p>
          <a:p>
            <a:pPr>
              <a:buFont typeface="Arial" pitchFamily="34" charset="0"/>
              <a:buChar char="•"/>
            </a:pPr>
            <a:r>
              <a:rPr lang="en-GB" dirty="0" smtClean="0"/>
              <a:t>An employee perceives that a compensation inequity exists when he/she compares what he/she expects to gain with the effort they input</a:t>
            </a:r>
          </a:p>
          <a:p>
            <a:pPr>
              <a:buFont typeface="Arial" pitchFamily="34" charset="0"/>
              <a:buChar char="•"/>
            </a:pPr>
            <a:r>
              <a:rPr lang="en-GB" dirty="0" smtClean="0"/>
              <a:t>The standards against which an employee makes comparisons are key in determining whether a compensation inequity actually exists or not </a:t>
            </a:r>
          </a:p>
          <a:p>
            <a:endParaRPr lang="en-GB" dirty="0"/>
          </a:p>
        </p:txBody>
      </p:sp>
      <p:sp>
        <p:nvSpPr>
          <p:cNvPr id="2" name="Title 1"/>
          <p:cNvSpPr>
            <a:spLocks noGrp="1"/>
          </p:cNvSpPr>
          <p:nvPr>
            <p:ph type="title"/>
          </p:nvPr>
        </p:nvSpPr>
        <p:spPr/>
        <p:txBody>
          <a:bodyPr>
            <a:normAutofit fontScale="90000"/>
          </a:bodyPr>
          <a:lstStyle/>
          <a:p>
            <a:pPr algn="ctr"/>
            <a:r>
              <a:rPr lang="en-GB" dirty="0" smtClean="0"/>
              <a:t>Perceived Inequity Compensation</a:t>
            </a:r>
            <a:endParaRPr lang="en-GB" dirty="0"/>
          </a:p>
        </p:txBody>
      </p:sp>
    </p:spTree>
    <p:extLst>
      <p:ext uri="{BB962C8B-B14F-4D97-AF65-F5344CB8AC3E}">
        <p14:creationId xmlns:p14="http://schemas.microsoft.com/office/powerpoint/2010/main" val="37418914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dirty="0" smtClean="0"/>
              <a:t>A perceived inequity exists when one’s internal standards and one’s own investments and gains have a discrepancy</a:t>
            </a:r>
          </a:p>
          <a:p>
            <a:r>
              <a:rPr lang="en-GB" dirty="0" smtClean="0"/>
              <a:t>In relation to the internal environment, a perceived inequity occurs when an employee expects some benefits because of how much work they do as compared to others who input less and are better compensated</a:t>
            </a:r>
          </a:p>
          <a:p>
            <a:endParaRPr lang="en-GB" dirty="0"/>
          </a:p>
        </p:txBody>
      </p:sp>
      <p:sp>
        <p:nvSpPr>
          <p:cNvPr id="3" name="Title 2"/>
          <p:cNvSpPr>
            <a:spLocks noGrp="1"/>
          </p:cNvSpPr>
          <p:nvPr>
            <p:ph type="title"/>
          </p:nvPr>
        </p:nvSpPr>
        <p:spPr/>
        <p:txBody>
          <a:bodyPr>
            <a:normAutofit fontScale="90000"/>
          </a:bodyPr>
          <a:lstStyle/>
          <a:p>
            <a:pPr algn="ctr"/>
            <a:r>
              <a:rPr lang="en-GB" dirty="0"/>
              <a:t>Perceived Inequity Compensation</a:t>
            </a:r>
          </a:p>
        </p:txBody>
      </p:sp>
    </p:spTree>
    <p:extLst>
      <p:ext uri="{BB962C8B-B14F-4D97-AF65-F5344CB8AC3E}">
        <p14:creationId xmlns:p14="http://schemas.microsoft.com/office/powerpoint/2010/main" val="42405545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44824"/>
            <a:ext cx="8229600" cy="4162467"/>
          </a:xfrm>
        </p:spPr>
        <p:txBody>
          <a:bodyPr>
            <a:normAutofit/>
          </a:bodyPr>
          <a:lstStyle/>
          <a:p>
            <a:pPr>
              <a:buFont typeface="Arial" pitchFamily="34" charset="0"/>
              <a:buChar char="•"/>
            </a:pPr>
            <a:r>
              <a:rPr lang="en-GB" dirty="0" smtClean="0"/>
              <a:t>Companies should use compensation market data to develop and make better informed decisions regarding their own internal compensation strategies (</a:t>
            </a:r>
            <a:r>
              <a:rPr lang="en-GB" dirty="0" err="1" smtClean="0"/>
              <a:t>Borkowski</a:t>
            </a:r>
            <a:r>
              <a:rPr lang="en-GB" dirty="0" smtClean="0"/>
              <a:t> &amp; </a:t>
            </a:r>
            <a:r>
              <a:rPr lang="en-GB" dirty="0" err="1" smtClean="0"/>
              <a:t>Messe</a:t>
            </a:r>
            <a:r>
              <a:rPr lang="en-GB" dirty="0" smtClean="0"/>
              <a:t>, 2020)</a:t>
            </a:r>
          </a:p>
          <a:p>
            <a:pPr>
              <a:buFont typeface="Arial" pitchFamily="34" charset="0"/>
              <a:buChar char="•"/>
            </a:pPr>
            <a:r>
              <a:rPr lang="en-GB" dirty="0" smtClean="0"/>
              <a:t>Human resource personnel should seek insights into the compensation of the industry pay  based on factors like company size and geographical locations</a:t>
            </a:r>
            <a:endParaRPr lang="en-GB" dirty="0"/>
          </a:p>
          <a:p>
            <a:pPr>
              <a:buFont typeface="Arial" pitchFamily="34" charset="0"/>
              <a:buChar char="•"/>
            </a:pPr>
            <a:endParaRPr lang="en-GB" dirty="0"/>
          </a:p>
          <a:p>
            <a:pPr>
              <a:buFont typeface="Courier New" pitchFamily="49" charset="0"/>
              <a:buChar char="o"/>
            </a:pPr>
            <a:endParaRPr lang="en-GB" dirty="0" smtClean="0"/>
          </a:p>
          <a:p>
            <a:pPr>
              <a:buFont typeface="Courier New" pitchFamily="49" charset="0"/>
              <a:buChar char="o"/>
            </a:pPr>
            <a:endParaRPr lang="en-GB" dirty="0" smtClean="0"/>
          </a:p>
        </p:txBody>
      </p:sp>
      <p:sp>
        <p:nvSpPr>
          <p:cNvPr id="2" name="Title 1"/>
          <p:cNvSpPr>
            <a:spLocks noGrp="1"/>
          </p:cNvSpPr>
          <p:nvPr>
            <p:ph type="title"/>
          </p:nvPr>
        </p:nvSpPr>
        <p:spPr>
          <a:xfrm>
            <a:off x="457200" y="274638"/>
            <a:ext cx="8229600" cy="1714202"/>
          </a:xfrm>
        </p:spPr>
        <p:txBody>
          <a:bodyPr>
            <a:noAutofit/>
          </a:bodyPr>
          <a:lstStyle/>
          <a:p>
            <a:pPr algn="ctr"/>
            <a:r>
              <a:rPr lang="en-GB" sz="2400" dirty="0" smtClean="0"/>
              <a:t>Strategies That Healthcare Executives Can Use To Help Ensure Equitable Compensation For Their Employees</a:t>
            </a:r>
            <a:endParaRPr lang="en-GB" sz="2400" dirty="0"/>
          </a:p>
        </p:txBody>
      </p:sp>
    </p:spTree>
    <p:extLst>
      <p:ext uri="{BB962C8B-B14F-4D97-AF65-F5344CB8AC3E}">
        <p14:creationId xmlns:p14="http://schemas.microsoft.com/office/powerpoint/2010/main" val="4828820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916832"/>
            <a:ext cx="8229600" cy="4090459"/>
          </a:xfrm>
        </p:spPr>
        <p:txBody>
          <a:bodyPr>
            <a:normAutofit/>
          </a:bodyPr>
          <a:lstStyle/>
          <a:p>
            <a:r>
              <a:rPr lang="en-GB" dirty="0" smtClean="0"/>
              <a:t>Companies should also make some key considerations in their compensation structures</a:t>
            </a:r>
          </a:p>
          <a:p>
            <a:r>
              <a:rPr lang="en-GB" dirty="0" smtClean="0"/>
              <a:t>Companies should clearly communicate their compensation guidelines to all employees to avoid compensation and actual inequities</a:t>
            </a:r>
          </a:p>
          <a:p>
            <a:r>
              <a:rPr lang="en-GB" dirty="0" smtClean="0"/>
              <a:t>Companies should set clear policies on promotions and pay rises as well as clearly state compensation based on career development</a:t>
            </a:r>
            <a:endParaRPr lang="en-GB" dirty="0"/>
          </a:p>
        </p:txBody>
      </p:sp>
      <p:sp>
        <p:nvSpPr>
          <p:cNvPr id="3" name="Title 2"/>
          <p:cNvSpPr>
            <a:spLocks noGrp="1"/>
          </p:cNvSpPr>
          <p:nvPr>
            <p:ph type="title"/>
          </p:nvPr>
        </p:nvSpPr>
        <p:spPr>
          <a:xfrm>
            <a:off x="457200" y="0"/>
            <a:ext cx="8229600" cy="1844824"/>
          </a:xfrm>
        </p:spPr>
        <p:txBody>
          <a:bodyPr>
            <a:normAutofit/>
          </a:bodyPr>
          <a:lstStyle/>
          <a:p>
            <a:pPr algn="ctr"/>
            <a:r>
              <a:rPr lang="en-GB" sz="2800" dirty="0"/>
              <a:t>Strategies That Healthcare Executives Can Use To Help Ensure Equitable Compensation For Their Employees</a:t>
            </a:r>
          </a:p>
        </p:txBody>
      </p:sp>
    </p:spTree>
    <p:extLst>
      <p:ext uri="{BB962C8B-B14F-4D97-AF65-F5344CB8AC3E}">
        <p14:creationId xmlns:p14="http://schemas.microsoft.com/office/powerpoint/2010/main" val="13396641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060848"/>
            <a:ext cx="8229600" cy="3946443"/>
          </a:xfrm>
        </p:spPr>
        <p:txBody>
          <a:bodyPr/>
          <a:lstStyle/>
          <a:p>
            <a:r>
              <a:rPr lang="en-GB" dirty="0" smtClean="0"/>
              <a:t>Companies should also consider doing promotions from within organizations</a:t>
            </a:r>
          </a:p>
          <a:p>
            <a:r>
              <a:rPr lang="en-GB" dirty="0" smtClean="0"/>
              <a:t>Instead of bringing in new employees to occupy higher positions of leadership, companies should make it a habit promoting their own employees who fit to occupy these higher leadership positions (</a:t>
            </a:r>
            <a:r>
              <a:rPr lang="en-GB" dirty="0" err="1" smtClean="0"/>
              <a:t>Gartenberg</a:t>
            </a:r>
            <a:r>
              <a:rPr lang="en-GB" dirty="0" smtClean="0"/>
              <a:t> &amp; </a:t>
            </a:r>
            <a:r>
              <a:rPr lang="en-GB" dirty="0" err="1" smtClean="0"/>
              <a:t>Wulf</a:t>
            </a:r>
            <a:r>
              <a:rPr lang="en-GB" dirty="0" smtClean="0"/>
              <a:t>, 2017)</a:t>
            </a:r>
            <a:endParaRPr lang="en-GB" dirty="0"/>
          </a:p>
        </p:txBody>
      </p:sp>
      <p:sp>
        <p:nvSpPr>
          <p:cNvPr id="3" name="Title 2"/>
          <p:cNvSpPr>
            <a:spLocks noGrp="1"/>
          </p:cNvSpPr>
          <p:nvPr>
            <p:ph type="title"/>
          </p:nvPr>
        </p:nvSpPr>
        <p:spPr>
          <a:xfrm>
            <a:off x="457200" y="0"/>
            <a:ext cx="8229600" cy="2204864"/>
          </a:xfrm>
        </p:spPr>
        <p:txBody>
          <a:bodyPr>
            <a:noAutofit/>
          </a:bodyPr>
          <a:lstStyle/>
          <a:p>
            <a:pPr algn="ctr"/>
            <a:r>
              <a:rPr lang="en-GB" sz="2800" dirty="0"/>
              <a:t>Strategies That Healthcare Executives Can Use To Help Ensure Equitable Compensation For Their Employees</a:t>
            </a:r>
          </a:p>
        </p:txBody>
      </p:sp>
    </p:spTree>
    <p:extLst>
      <p:ext uri="{BB962C8B-B14F-4D97-AF65-F5344CB8AC3E}">
        <p14:creationId xmlns:p14="http://schemas.microsoft.com/office/powerpoint/2010/main" val="31333214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GB" sz="2400" dirty="0" err="1" smtClean="0"/>
              <a:t>Borkowski</a:t>
            </a:r>
            <a:r>
              <a:rPr lang="en-GB" sz="2400" dirty="0" smtClean="0"/>
              <a:t>, N., &amp; Meese, K.A.(2020). </a:t>
            </a:r>
            <a:r>
              <a:rPr lang="en-GB" sz="2400" i="1" dirty="0" smtClean="0"/>
              <a:t>Organizational </a:t>
            </a:r>
            <a:r>
              <a:rPr lang="en-GB" sz="2400" i="1" dirty="0" err="1" smtClean="0"/>
              <a:t>behavior</a:t>
            </a:r>
            <a:r>
              <a:rPr lang="en-GB" sz="2400" i="1" dirty="0" smtClean="0"/>
              <a:t> in health care</a:t>
            </a:r>
            <a:r>
              <a:rPr lang="en-GB" sz="2400" dirty="0" smtClean="0"/>
              <a:t>. Jones &amp; Bartlett Publishers</a:t>
            </a:r>
          </a:p>
          <a:p>
            <a:r>
              <a:rPr lang="en-GB" sz="2400" dirty="0" smtClean="0"/>
              <a:t>Feldman, E.R., </a:t>
            </a:r>
            <a:r>
              <a:rPr lang="en-GB" sz="2400" dirty="0" err="1" smtClean="0"/>
              <a:t>Gartenberg</a:t>
            </a:r>
            <a:r>
              <a:rPr lang="en-GB" sz="2400" dirty="0" smtClean="0"/>
              <a:t>, C., &amp; </a:t>
            </a:r>
            <a:r>
              <a:rPr lang="en-GB" sz="2400" dirty="0" err="1" smtClean="0"/>
              <a:t>Wulf</a:t>
            </a:r>
            <a:r>
              <a:rPr lang="en-GB" sz="2400" dirty="0" smtClean="0"/>
              <a:t>, J. (2018). Pay inequality and corporate divestitures. </a:t>
            </a:r>
            <a:r>
              <a:rPr lang="en-GB" sz="2400" i="1" dirty="0" smtClean="0"/>
              <a:t>Strategic Management Journal, 39</a:t>
            </a:r>
            <a:r>
              <a:rPr lang="en-GB" sz="2400" dirty="0" smtClean="0"/>
              <a:t>(11), 2829-2858</a:t>
            </a:r>
          </a:p>
          <a:p>
            <a:r>
              <a:rPr lang="en-GB" sz="2400" dirty="0" err="1"/>
              <a:t>Gartenberg</a:t>
            </a:r>
            <a:r>
              <a:rPr lang="en-GB" sz="2400" dirty="0"/>
              <a:t>, C., &amp; </a:t>
            </a:r>
            <a:r>
              <a:rPr lang="en-GB" sz="2400" dirty="0" err="1"/>
              <a:t>Wulf</a:t>
            </a:r>
            <a:r>
              <a:rPr lang="en-GB" sz="2400" dirty="0"/>
              <a:t>, J.(2017). Pay harmony? Social comparison and performance compensation in </a:t>
            </a:r>
            <a:r>
              <a:rPr lang="en-GB" sz="2400" dirty="0" err="1"/>
              <a:t>multibusiness</a:t>
            </a:r>
            <a:r>
              <a:rPr lang="en-GB" sz="2400" dirty="0"/>
              <a:t> firms. </a:t>
            </a:r>
            <a:r>
              <a:rPr lang="en-GB" sz="2400" i="1" dirty="0"/>
              <a:t>Organization Science</a:t>
            </a:r>
            <a:r>
              <a:rPr lang="en-GB" sz="2400" dirty="0"/>
              <a:t>, </a:t>
            </a:r>
            <a:r>
              <a:rPr lang="en-GB" sz="2400" i="1" dirty="0"/>
              <a:t>28</a:t>
            </a:r>
            <a:r>
              <a:rPr lang="en-GB" sz="2400" dirty="0"/>
              <a:t>(1), </a:t>
            </a:r>
            <a:r>
              <a:rPr lang="en-GB" sz="2400" dirty="0" smtClean="0"/>
              <a:t>39-55</a:t>
            </a:r>
          </a:p>
          <a:p>
            <a:r>
              <a:rPr lang="en-GB" sz="2400" dirty="0" smtClean="0"/>
              <a:t>Read</a:t>
            </a:r>
            <a:r>
              <a:rPr lang="en-GB" sz="2400" dirty="0"/>
              <a:t>, S., </a:t>
            </a:r>
            <a:r>
              <a:rPr lang="en-GB" sz="2400" dirty="0" err="1"/>
              <a:t>Butkus</a:t>
            </a:r>
            <a:r>
              <a:rPr lang="en-GB" sz="2400" dirty="0"/>
              <a:t>, R., </a:t>
            </a:r>
            <a:r>
              <a:rPr lang="en-GB" sz="2400" dirty="0" err="1"/>
              <a:t>Weissman</a:t>
            </a:r>
            <a:r>
              <a:rPr lang="en-GB" sz="2400" dirty="0"/>
              <a:t>, A., &amp; Moyer, D.V. (2018). Compensation disparities by gender in internal medicines. </a:t>
            </a:r>
            <a:r>
              <a:rPr lang="en-GB" sz="2400" i="1" dirty="0"/>
              <a:t>Annals of Internal Medicine</a:t>
            </a:r>
            <a:r>
              <a:rPr lang="en-GB" sz="2400" dirty="0"/>
              <a:t>, </a:t>
            </a:r>
            <a:r>
              <a:rPr lang="en-GB" sz="2400" i="1" dirty="0"/>
              <a:t>169</a:t>
            </a:r>
            <a:r>
              <a:rPr lang="en-GB" sz="2400" dirty="0"/>
              <a:t>(9), 658-661</a:t>
            </a:r>
          </a:p>
          <a:p>
            <a:endParaRPr lang="en-GB" dirty="0" smtClean="0"/>
          </a:p>
          <a:p>
            <a:endParaRPr lang="en-GB" dirty="0" smtClean="0"/>
          </a:p>
          <a:p>
            <a:endParaRPr lang="en-GB" dirty="0" smtClean="0"/>
          </a:p>
          <a:p>
            <a:endParaRPr lang="en-GB" dirty="0"/>
          </a:p>
        </p:txBody>
      </p:sp>
      <p:sp>
        <p:nvSpPr>
          <p:cNvPr id="2" name="Title 1"/>
          <p:cNvSpPr>
            <a:spLocks noGrp="1"/>
          </p:cNvSpPr>
          <p:nvPr>
            <p:ph type="title"/>
          </p:nvPr>
        </p:nvSpPr>
        <p:spPr/>
        <p:txBody>
          <a:bodyPr>
            <a:normAutofit fontScale="90000"/>
          </a:bodyPr>
          <a:lstStyle/>
          <a:p>
            <a:pPr algn="ctr"/>
            <a:r>
              <a:rPr lang="en-GB" dirty="0" smtClean="0"/>
              <a:t>References</a:t>
            </a:r>
            <a:br>
              <a:rPr lang="en-GB" dirty="0" smtClean="0"/>
            </a:br>
            <a:endParaRPr lang="en-GB" dirty="0"/>
          </a:p>
        </p:txBody>
      </p:sp>
    </p:spTree>
    <p:extLst>
      <p:ext uri="{BB962C8B-B14F-4D97-AF65-F5344CB8AC3E}">
        <p14:creationId xmlns:p14="http://schemas.microsoft.com/office/powerpoint/2010/main" val="143845650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318</TotalTime>
  <Words>1266</Words>
  <Application>Microsoft Office PowerPoint</Application>
  <PresentationFormat>On-screen Show (4:3)</PresentationFormat>
  <Paragraphs>73</Paragraphs>
  <Slides>12</Slides>
  <Notes>10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Concourse</vt:lpstr>
      <vt:lpstr>Equity Compensation Issues</vt:lpstr>
      <vt:lpstr>understanding Inequity in Compensation</vt:lpstr>
      <vt:lpstr>The Inequity Theory</vt:lpstr>
      <vt:lpstr>Actual Inequity in Compensation</vt:lpstr>
      <vt:lpstr>Actual Inequity in Compensation</vt:lpstr>
      <vt:lpstr>Actual Inequity in Compensation</vt:lpstr>
      <vt:lpstr>Perceived Inequity Compensation</vt:lpstr>
      <vt:lpstr>Perceived Inequity Compensation</vt:lpstr>
      <vt:lpstr>Strategies That Healthcare Executives Can Use To Help Ensure Equitable Compensation For Their Employees</vt:lpstr>
      <vt:lpstr>Strategies That Healthcare Executives Can Use To Help Ensure Equitable Compensation For Their Employees</vt:lpstr>
      <vt:lpstr>Strategies That Healthcare Executives Can Use To Help Ensure Equitable Compensation For Their Employees</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nanter</dc:creator>
  <cp:lastModifiedBy>Kamande</cp:lastModifiedBy>
  <cp:revision>111</cp:revision>
  <dcterms:created xsi:type="dcterms:W3CDTF">2020-07-21T13:22:01Z</dcterms:created>
  <dcterms:modified xsi:type="dcterms:W3CDTF">2020-09-12T17:07:43Z</dcterms:modified>
</cp:coreProperties>
</file>